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1"/>
  </p:notesMasterIdLst>
  <p:handoutMasterIdLst>
    <p:handoutMasterId r:id="rId32"/>
  </p:handoutMasterIdLst>
  <p:sldIdLst>
    <p:sldId id="256" r:id="rId5"/>
    <p:sldId id="291" r:id="rId6"/>
    <p:sldId id="282" r:id="rId7"/>
    <p:sldId id="288" r:id="rId8"/>
    <p:sldId id="277" r:id="rId9"/>
    <p:sldId id="278" r:id="rId10"/>
    <p:sldId id="290" r:id="rId11"/>
    <p:sldId id="286" r:id="rId12"/>
    <p:sldId id="284" r:id="rId13"/>
    <p:sldId id="289" r:id="rId14"/>
    <p:sldId id="281" r:id="rId15"/>
    <p:sldId id="280" r:id="rId16"/>
    <p:sldId id="293" r:id="rId17"/>
    <p:sldId id="294" r:id="rId18"/>
    <p:sldId id="295" r:id="rId19"/>
    <p:sldId id="296" r:id="rId20"/>
    <p:sldId id="307" r:id="rId21"/>
    <p:sldId id="298" r:id="rId22"/>
    <p:sldId id="300" r:id="rId23"/>
    <p:sldId id="299" r:id="rId24"/>
    <p:sldId id="301" r:id="rId25"/>
    <p:sldId id="302" r:id="rId26"/>
    <p:sldId id="303" r:id="rId27"/>
    <p:sldId id="304" r:id="rId28"/>
    <p:sldId id="305" r:id="rId29"/>
    <p:sldId id="30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58185" autoAdjust="0"/>
  </p:normalViewPr>
  <p:slideViewPr>
    <p:cSldViewPr snapToGrid="0">
      <p:cViewPr varScale="1">
        <p:scale>
          <a:sx n="66" d="100"/>
          <a:sy n="66" d="100"/>
        </p:scale>
        <p:origin x="1698" y="72"/>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10-Nov-17</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10-Nov-17</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Radiobiologija</a:t>
            </a:r>
            <a:r>
              <a:rPr lang="sr-Latn-RS" baseline="0" dirty="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a:p>
          <a:p>
            <a:r>
              <a:rPr lang="sr-Latn-RS" baseline="0" dirty="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a:p>
          <a:p>
            <a:r>
              <a:rPr lang="sr-Latn-RS" baseline="0" dirty="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kotnrola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dosiže 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Imobilizacija-reproduktivna pozicija tokom svake seanse, komfor pacijenta, imobilizacioni sistemi</a:t>
            </a:r>
          </a:p>
          <a:p>
            <a:r>
              <a:rPr lang="sr-Latn-RS" dirty="0"/>
              <a:t>Simulacija-prćenje respiratornog kretanja i kretanja tumora/mete unutar tela</a:t>
            </a:r>
          </a:p>
          <a:p>
            <a:r>
              <a:rPr lang="sr-Latn-RS" dirty="0"/>
              <a:t>Planiranje-definisanje mete i organa od rizika, aranžman polja</a:t>
            </a:r>
          </a:p>
          <a:p>
            <a:r>
              <a:rPr lang="sr-Latn-RS" dirty="0"/>
              <a:t>Pozicioniranje na aparatu-praćenje pomeranja, korekcija pozicije</a:t>
            </a:r>
          </a:p>
          <a:p>
            <a:r>
              <a:rPr lang="sr-Latn-RS" dirty="0"/>
              <a:t>Zračenje</a:t>
            </a:r>
          </a:p>
        </p:txBody>
      </p:sp>
      <p:sp>
        <p:nvSpPr>
          <p:cNvPr id="4" name="Slide Number Placeholder 3"/>
          <p:cNvSpPr>
            <a:spLocks noGrp="1"/>
          </p:cNvSpPr>
          <p:nvPr>
            <p:ph type="sldNum" sz="quarter" idx="10"/>
          </p:nvPr>
        </p:nvSpPr>
        <p:spPr/>
        <p:txBody>
          <a:bodyPr/>
          <a:lstStyle/>
          <a:p>
            <a:fld id="{7FB667E1-E601-4AAF-B95C-B25720D70A60}" type="slidenum">
              <a:rPr lang="en-US" smtClean="0"/>
              <a:t>17</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18</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23</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Ono što je bitno shvatiti je da se oligometastatska bolest nalazi negde između lokoregionalno ograničene i široko metastatske bolesti. Znači, bolest jeste metastatska, ali ne i sistemska. Kao što smo rekli, osnova se nalazi u biologiji kancera i u spektralnoj teoriji, koju je predložio Semjuel Helman, koja kaže </a:t>
            </a:r>
            <a:r>
              <a:rPr lang="sr-Latn-RS" baseline="0" dirty="0"/>
              <a:t>da kancer predstavlja biološki spektar, od bolesti koja ostaje lokalizovana celim svojim tokom do one koja je sistemska od početka, ali sa mnogo stanja koja se nalaze negde između. </a:t>
            </a:r>
            <a:endParaRPr lang="sr-Latn-RS" dirty="0"/>
          </a:p>
          <a:p>
            <a:endParaRPr lang="sr-Latn-RS" dirty="0"/>
          </a:p>
          <a:p>
            <a:r>
              <a:rPr lang="sr-Latn-RS" dirty="0"/>
              <a:t>Istraživanja</a:t>
            </a:r>
            <a:r>
              <a:rPr lang="sr-Latn-RS" baseline="0" dirty="0"/>
              <a:t> biologije tumora su pokazala </a:t>
            </a:r>
            <a:r>
              <a:rPr lang="sr-Latn-RS" dirty="0"/>
              <a:t>da je razvoj tumora i samo metastaziranje višestepeni proces, što znači da postoje određene faze u</a:t>
            </a:r>
            <a:r>
              <a:rPr lang="sr-Latn-RS" baseline="0" dirty="0"/>
              <a:t> kojima tumor mora imati određeni kapacitet da bi prešao na sledeću fazu</a:t>
            </a:r>
            <a:r>
              <a:rPr lang="sr-Latn-RS" dirty="0"/>
              <a:t>. Dakle, tumor mora „ovladati“ čitavom paletom specifičnih karakteristika tokom svoje</a:t>
            </a:r>
            <a:r>
              <a:rPr lang="sr-Latn-RS" baseline="0" dirty="0"/>
              <a:t> evolucije </a:t>
            </a:r>
            <a:r>
              <a:rPr lang="sr-Latn-RS" dirty="0"/>
              <a:t>da bi uopšte imao mogućnost da metastazira. </a:t>
            </a:r>
          </a:p>
          <a:p>
            <a:endParaRPr lang="sr-Latn-R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dirty="0"/>
              <a:t>Oligometastaze bi predstavljale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a:t>
            </a:r>
            <a:r>
              <a:rPr lang="sr-Latn-RS" baseline="0" dirty="0"/>
              <a:t> 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631350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2155134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10-Nov-17</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10-Nov-17</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10-Nov-17</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10-Nov-17</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10-Nov-17</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10-Nov-17</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10-Nov-17</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10-Nov-17</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10-Nov-17</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10-Nov-17</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10-Nov-17</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10-Nov-17</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10</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11</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13</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a:t>LQ?</a:t>
            </a:r>
          </a:p>
          <a:p>
            <a:endParaRPr lang="sr-Latn-RS" dirty="0"/>
          </a:p>
          <a:p>
            <a:r>
              <a:rPr lang="sr-Latn-RS" dirty="0"/>
              <a:t>DNK</a:t>
            </a:r>
          </a:p>
          <a:p>
            <a:r>
              <a:rPr lang="sr-Latn-RS" dirty="0"/>
              <a:t>mikrovaskulatura</a:t>
            </a:r>
          </a:p>
          <a:p>
            <a:r>
              <a:rPr lang="sr-Latn-RS" dirty="0"/>
              <a:t>imunologija</a:t>
            </a:r>
          </a:p>
          <a:p>
            <a:endParaRPr lang="sr-Latn-RS" dirty="0"/>
          </a:p>
          <a:p>
            <a:r>
              <a:rPr lang="sr-Latn-RS" dirty="0"/>
              <a:t>generalized LQ</a:t>
            </a:r>
          </a:p>
          <a:p>
            <a:r>
              <a:rPr lang="sr-Latn-RS" dirty="0"/>
              <a:t>universal survival curve—USC</a:t>
            </a:r>
          </a:p>
          <a:p>
            <a:endParaRPr lang="sr-Latn-RS" dirty="0"/>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spTree>
    <p:extLst>
      <p:ext uri="{BB962C8B-B14F-4D97-AF65-F5344CB8AC3E}">
        <p14:creationId xmlns:p14="http://schemas.microsoft.com/office/powerpoint/2010/main" val="276107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15</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29C5-E040-4C3D-8E56-194BE3A29CA3}"/>
              </a:ext>
            </a:extLst>
          </p:cNvPr>
          <p:cNvSpPr>
            <a:spLocks noGrp="1"/>
          </p:cNvSpPr>
          <p:nvPr>
            <p:ph type="title"/>
          </p:nvPr>
        </p:nvSpPr>
        <p:spPr/>
        <p:txBody>
          <a:bodyPr/>
          <a:lstStyle/>
          <a:p>
            <a:r>
              <a:rPr lang="sr-Latn-RS" dirty="0"/>
              <a:t>SBRT—metod</a:t>
            </a:r>
          </a:p>
        </p:txBody>
      </p:sp>
      <p:pic>
        <p:nvPicPr>
          <p:cNvPr id="8" name="Picture Placeholder 7">
            <a:extLst>
              <a:ext uri="{FF2B5EF4-FFF2-40B4-BE49-F238E27FC236}">
                <a16:creationId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a16="http://schemas.microsoft.com/office/drawing/2014/main" id="{9AE355DC-B174-4A94-8E48-504EBBD0A0DF}"/>
              </a:ext>
            </a:extLst>
          </p:cNvPr>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a:extLst>
              <a:ext uri="{FF2B5EF4-FFF2-40B4-BE49-F238E27FC236}">
                <a16:creationId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17</a:t>
            </a:fld>
            <a:endParaRPr lang="en-US" dirty="0"/>
          </a:p>
        </p:txBody>
      </p:sp>
    </p:spTree>
    <p:extLst>
      <p:ext uri="{BB962C8B-B14F-4D97-AF65-F5344CB8AC3E}">
        <p14:creationId xmlns:p14="http://schemas.microsoft.com/office/powerpoint/2010/main" val="3065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18</a:t>
            </a:fld>
            <a:endParaRPr lang="sr-Latn-RS" dirty="0"/>
          </a:p>
        </p:txBody>
      </p:sp>
    </p:spTree>
    <p:extLst>
      <p:ext uri="{BB962C8B-B14F-4D97-AF65-F5344CB8AC3E}">
        <p14:creationId xmlns:p14="http://schemas.microsoft.com/office/powerpoint/2010/main" val="122874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0D06EF73-9DB8-4763-865F-2F88181A4732}" type="slidenum">
              <a:rPr lang="sr-Latn-RS" smtClean="0"/>
              <a:t>19</a:t>
            </a:fld>
            <a:endParaRPr lang="sr-Latn-R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6662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00444" y="2234366"/>
            <a:ext cx="4772712" cy="3668794"/>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20</a:t>
            </a:fld>
            <a:endParaRPr lang="sr-Latn-R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69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21</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2948513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5225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spTree>
    <p:extLst>
      <p:ext uri="{BB962C8B-B14F-4D97-AF65-F5344CB8AC3E}">
        <p14:creationId xmlns:p14="http://schemas.microsoft.com/office/powerpoint/2010/main" val="25610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88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spTree>
    <p:extLst>
      <p:ext uri="{BB962C8B-B14F-4D97-AF65-F5344CB8AC3E}">
        <p14:creationId xmlns:p14="http://schemas.microsoft.com/office/powerpoint/2010/main" val="85524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metaststski kapacitet</a:t>
            </a:r>
          </a:p>
          <a:p>
            <a:r>
              <a:rPr lang="sr-Latn-RS" dirty="0"/>
              <a:t>karakteristika mnogih tumora</a:t>
            </a:r>
          </a:p>
          <a:p>
            <a:r>
              <a:rPr lang="sr-Latn-RS" dirty="0"/>
              <a:t>benefit od lokalne terapije </a:t>
            </a:r>
          </a:p>
          <a:p>
            <a:r>
              <a:rPr lang="sr-Latn-RS" dirty="0"/>
              <a:t>pravilna selekcija pacijenata</a:t>
            </a:r>
          </a:p>
          <a:p>
            <a:endParaRPr lang="sr-Latn-RS" dirty="0"/>
          </a:p>
          <a:p>
            <a:r>
              <a:rPr lang="sr-Latn-RS" dirty="0"/>
              <a:t>ISTRAŽIVANJA!</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26</a:t>
            </a:fld>
            <a:endParaRPr lang="sr-Latn-RS" dirty="0"/>
          </a:p>
        </p:txBody>
      </p:sp>
    </p:spTree>
    <p:extLst>
      <p:ext uri="{BB962C8B-B14F-4D97-AF65-F5344CB8AC3E}">
        <p14:creationId xmlns:p14="http://schemas.microsoft.com/office/powerpoint/2010/main" val="406002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ectangle 9">
            <a:extLst>
              <a:ext uri="{FF2B5EF4-FFF2-40B4-BE49-F238E27FC236}">
                <a16:creationId xmlns:a16="http://schemas.microsoft.com/office/drawing/2014/main"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ectangle 10">
            <a:extLst>
              <a:ext uri="{FF2B5EF4-FFF2-40B4-BE49-F238E27FC236}">
                <a16:creationId xmlns:a16="http://schemas.microsoft.com/office/drawing/2014/main"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ectangle 11">
            <a:extLst>
              <a:ext uri="{FF2B5EF4-FFF2-40B4-BE49-F238E27FC236}">
                <a16:creationId xmlns:a16="http://schemas.microsoft.com/office/drawing/2014/main"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fontScale="92500" lnSpcReduction="20000"/>
          </a:bodyPr>
          <a:lstStyle/>
          <a:p>
            <a:pPr>
              <a:buFont typeface="Calibri" pitchFamily="34" charset="0"/>
              <a:buChar char="→"/>
            </a:pPr>
            <a:r>
              <a:rPr lang="sr-Latn-RS" b="1" noProof="1"/>
              <a:t>SPEKTRALNA teorija</a:t>
            </a:r>
          </a:p>
          <a:p>
            <a:pPr marL="342900" indent="-342900">
              <a:buFont typeface="Arial" panose="020B0604020202020204" pitchFamily="34" charset="0"/>
              <a:buChar char="•"/>
            </a:pPr>
            <a:endParaRPr lang="sr-Latn-RS" noProof="1"/>
          </a:p>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5" name="Rectangle 14"/>
          <p:cNvSpPr/>
          <p:nvPr/>
        </p:nvSpPr>
        <p:spPr>
          <a:xfrm>
            <a:off x="2211703" y="4745581"/>
            <a:ext cx="3348994"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Kapacitet!!!</a:t>
            </a:r>
            <a:endParaRPr lang="en-US" sz="5400" b="0" u="sng" cap="small" spc="0" dirty="0">
              <a:ln w="18415" cmpd="sng">
                <a:solidFill>
                  <a:srgbClr val="FFFFFF"/>
                </a:solidFill>
                <a:prstDash val="solid"/>
              </a:ln>
              <a:solidFill>
                <a:srgbClr val="FFFFFF"/>
              </a:solidFill>
            </a:endParaRPr>
          </a:p>
        </p:txBody>
      </p:sp>
      <p:sp>
        <p:nvSpPr>
          <p:cNvPr id="16" name="Rectangle 15">
            <a:extLst>
              <a:ext uri="{FF2B5EF4-FFF2-40B4-BE49-F238E27FC236}">
                <a16:creationId xmlns:a16="http://schemas.microsoft.com/office/drawing/2014/main"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25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25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5</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6</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hirurgija—resekcija metastaza</a:t>
            </a:r>
          </a:p>
          <a:p>
            <a:pPr marL="342900" indent="-342900">
              <a:buFont typeface="Arial" pitchFamily="34" charset="0"/>
              <a:buChar char="•"/>
            </a:pPr>
            <a:r>
              <a:rPr lang="sr-Latn-RS" dirty="0"/>
              <a:t>radioterapija—stereotaksična radioterapija</a:t>
            </a:r>
          </a:p>
          <a:p>
            <a:endParaRPr lang="sr-Latn-RS" dirty="0"/>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7</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8</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C2023F-644C-4F7E-8E8C-CDBE4A63C7D1}">
  <ds:schemaRefs>
    <ds:schemaRef ds:uri="http://schemas.microsoft.com/sharepoint/v3/contenttype/forms"/>
  </ds:schemaRefs>
</ds:datastoreItem>
</file>

<file path=customXml/itemProps2.xml><?xml version="1.0" encoding="utf-8"?>
<ds:datastoreItem xmlns:ds="http://schemas.openxmlformats.org/officeDocument/2006/customXml" ds:itemID="{40B0D886-CB8D-4564-A797-C05BC7D513A8}">
  <ds:schemaRefs>
    <ds:schemaRef ds:uri="http://schemas.microsoft.com/office/2006/documentManagement/types"/>
    <ds:schemaRef ds:uri="http://purl.org/dc/elements/1.1/"/>
    <ds:schemaRef ds:uri="http://schemas.openxmlformats.org/package/2006/metadata/core-properties"/>
    <ds:schemaRef ds:uri="a4f35948-e619-41b3-aa29-22878b09cfd2"/>
    <ds:schemaRef ds:uri="http://schemas.microsoft.com/office/infopath/2007/PartnerControls"/>
    <ds:schemaRef ds:uri="http://purl.org/dc/terms/"/>
    <ds:schemaRef ds:uri="40262f94-9f35-4ac3-9a90-690165a166b7"/>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Austin</Template>
  <TotalTime>5361</TotalTime>
  <Words>1992</Words>
  <Application>Microsoft Office PowerPoint</Application>
  <PresentationFormat>Widescreen</PresentationFormat>
  <Paragraphs>237</Paragraphs>
  <Slides>26</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Banded Design Teal 16x9</vt:lpstr>
      <vt:lpstr>Radioterapija  oligometastatske bolesti</vt:lpstr>
      <vt:lpstr>Metastaze</vt:lpstr>
      <vt:lpstr>Oligometastaze</vt:lpstr>
      <vt:lpstr>Osnova—biologija kancera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SBRT—metod</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Oligometastaze—zaključak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Pedja</cp:lastModifiedBy>
  <cp:revision>272</cp:revision>
  <dcterms:created xsi:type="dcterms:W3CDTF">2017-10-25T20:41:26Z</dcterms:created>
  <dcterms:modified xsi:type="dcterms:W3CDTF">2017-11-10T21:46:19Z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